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10" r:id="rId2"/>
    <p:sldId id="311" r:id="rId3"/>
    <p:sldId id="313" r:id="rId4"/>
    <p:sldId id="314" r:id="rId5"/>
    <p:sldId id="316" r:id="rId6"/>
    <p:sldId id="312" r:id="rId7"/>
    <p:sldId id="315" r:id="rId8"/>
    <p:sldId id="320" r:id="rId9"/>
    <p:sldId id="321" r:id="rId10"/>
    <p:sldId id="317" r:id="rId11"/>
    <p:sldId id="318" r:id="rId12"/>
    <p:sldId id="322" r:id="rId13"/>
    <p:sldId id="323" r:id="rId14"/>
    <p:sldId id="324" r:id="rId15"/>
    <p:sldId id="332" r:id="rId16"/>
    <p:sldId id="325" r:id="rId17"/>
    <p:sldId id="326" r:id="rId18"/>
    <p:sldId id="327" r:id="rId19"/>
    <p:sldId id="329" r:id="rId20"/>
    <p:sldId id="328" r:id="rId21"/>
    <p:sldId id="330" r:id="rId22"/>
    <p:sldId id="334" r:id="rId23"/>
    <p:sldId id="331" r:id="rId24"/>
    <p:sldId id="333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06E"/>
    <a:srgbClr val="01574B"/>
    <a:srgbClr val="019681"/>
    <a:srgbClr val="3E92D2"/>
    <a:srgbClr val="635A51"/>
    <a:srgbClr val="E9E5DC"/>
    <a:srgbClr val="FFFFCC"/>
    <a:srgbClr val="000000"/>
    <a:srgbClr val="202428"/>
    <a:srgbClr val="F1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2163" autoAdjust="0"/>
  </p:normalViewPr>
  <p:slideViewPr>
    <p:cSldViewPr snapToGrid="0">
      <p:cViewPr varScale="1">
        <p:scale>
          <a:sx n="85" d="100"/>
          <a:sy n="85" d="100"/>
        </p:scale>
        <p:origin x="441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7A166-FE1B-449E-AFF8-0172DBCC3B1E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34E99-4F58-4F1E-8AC2-6B2524EDB88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10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4E99-4F58-4F1E-8AC2-6B2524EDB88C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278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705100"/>
            <a:ext cx="12192000" cy="3530600"/>
          </a:xfrm>
          <a:prstGeom prst="rect">
            <a:avLst/>
          </a:prstGeom>
          <a:solidFill>
            <a:srgbClr val="79A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2933700"/>
            <a:ext cx="8610600" cy="1646238"/>
          </a:xfrm>
        </p:spPr>
        <p:txBody>
          <a:bodyPr anchor="t" anchorCtr="0">
            <a:normAutofit/>
          </a:bodyPr>
          <a:lstStyle>
            <a:lvl1pPr algn="l">
              <a:defRPr sz="4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400" y="4579938"/>
            <a:ext cx="8610600" cy="1655762"/>
          </a:xfrm>
        </p:spPr>
        <p:txBody>
          <a:bodyPr/>
          <a:lstStyle>
            <a:lvl1pPr marL="0" indent="0" algn="l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329C36A-F9E6-4843-A135-153B7C5AEBE5}" type="datetimeFigureOut">
              <a:rPr lang="de-AT" smtClean="0"/>
              <a:pPr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203FF43-B991-45D8-92B9-339636C5539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4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3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8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5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7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2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14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24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C36A-F9E6-4843-A135-153B7C5AEBE5}" type="datetimeFigureOut">
              <a:rPr lang="de-AT" smtClean="0"/>
              <a:t>26.09.2017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BotBuilde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botframework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33529" y="3928904"/>
            <a:ext cx="9339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Grüß‘ Bot: Das Microsoft Bot Framework</a:t>
            </a:r>
          </a:p>
          <a:p>
            <a:r>
              <a:rPr lang="de-DE" sz="3200" dirty="0"/>
              <a:t>//</a:t>
            </a:r>
            <a:r>
              <a:rPr lang="de-DE" sz="3200" dirty="0" err="1"/>
              <a:t>build</a:t>
            </a:r>
            <a:r>
              <a:rPr lang="de-DE" sz="3200" dirty="0"/>
              <a:t> 2016 Zusammenfassung | Microsoft Österreich</a:t>
            </a:r>
            <a:endParaRPr lang="de-AT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733529" y="5206719"/>
            <a:ext cx="3904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Roman Schacherl, softaware gmbh</a:t>
            </a:r>
          </a:p>
          <a:p>
            <a:r>
              <a:rPr lang="de-DE" sz="2000" dirty="0"/>
              <a:t>MVP Windows </a:t>
            </a:r>
            <a:r>
              <a:rPr lang="de-DE" sz="2000" dirty="0" err="1"/>
              <a:t>Platform</a:t>
            </a:r>
            <a:endParaRPr lang="de-AT" sz="20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8404678" y="512467"/>
            <a:ext cx="3318340" cy="1218584"/>
            <a:chOff x="5385288" y="954593"/>
            <a:chExt cx="5925748" cy="2176095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5288" y="954593"/>
              <a:ext cx="5214815" cy="97185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2147" y="2239428"/>
              <a:ext cx="3019852" cy="44563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2147" y="2685058"/>
              <a:ext cx="3768889" cy="44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8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Microsoft Bot Framework</a:t>
            </a:r>
          </a:p>
          <a:p>
            <a:pPr lvl="1"/>
            <a:r>
              <a:rPr lang="de-AT" dirty="0"/>
              <a:t>Bot </a:t>
            </a:r>
            <a:r>
              <a:rPr lang="de-AT" dirty="0" err="1"/>
              <a:t>Builder</a:t>
            </a:r>
            <a:r>
              <a:rPr lang="de-AT" dirty="0"/>
              <a:t> SDK</a:t>
            </a:r>
          </a:p>
          <a:p>
            <a:pPr lvl="1"/>
            <a:r>
              <a:rPr lang="de-AT" dirty="0"/>
              <a:t>Bot Directory</a:t>
            </a:r>
          </a:p>
          <a:p>
            <a:pPr lvl="1"/>
            <a:r>
              <a:rPr lang="de-AT" dirty="0"/>
              <a:t>Bot Connector</a:t>
            </a:r>
          </a:p>
          <a:p>
            <a:r>
              <a:rPr lang="de-AT" dirty="0" err="1"/>
              <a:t>Cognitive</a:t>
            </a:r>
            <a:r>
              <a:rPr lang="de-AT" dirty="0"/>
              <a:t> Services</a:t>
            </a:r>
          </a:p>
          <a:p>
            <a:pPr lvl="1"/>
            <a:r>
              <a:rPr lang="de-DE" dirty="0"/>
              <a:t>Überblick</a:t>
            </a:r>
            <a:endParaRPr lang="de-AT" dirty="0"/>
          </a:p>
          <a:p>
            <a:pPr lvl="1"/>
            <a:r>
              <a:rPr lang="de-AT" dirty="0"/>
              <a:t>LUIS (Language Understanding Intelligent Service)</a:t>
            </a:r>
          </a:p>
        </p:txBody>
      </p:sp>
    </p:spTree>
    <p:extLst>
      <p:ext uri="{BB962C8B-B14F-4D97-AF65-F5344CB8AC3E}">
        <p14:creationId xmlns:p14="http://schemas.microsoft.com/office/powerpoint/2010/main" val="1055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Bot </a:t>
            </a:r>
            <a:r>
              <a:rPr lang="de-AT" dirty="0" err="1"/>
              <a:t>Builder</a:t>
            </a:r>
            <a:r>
              <a:rPr lang="de-AT" dirty="0"/>
              <a:t> SDK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Open Source (</a:t>
            </a:r>
            <a:r>
              <a:rPr lang="de-AT" dirty="0" err="1"/>
              <a:t>GitHub</a:t>
            </a:r>
            <a:r>
              <a:rPr lang="de-AT" dirty="0"/>
              <a:t>)</a:t>
            </a:r>
            <a:br>
              <a:rPr lang="de-AT" dirty="0"/>
            </a:br>
            <a:r>
              <a:rPr lang="de-AT" dirty="0">
                <a:hlinkClick r:id="rId2"/>
              </a:rPr>
              <a:t>https://github.com/Microsoft/BotBuilder/</a:t>
            </a:r>
            <a:endParaRPr lang="de-AT" dirty="0"/>
          </a:p>
          <a:p>
            <a:r>
              <a:rPr lang="de-AT" dirty="0"/>
              <a:t>Verfügbar für Node.js und C# </a:t>
            </a:r>
          </a:p>
          <a:p>
            <a:r>
              <a:rPr lang="de-DE" dirty="0"/>
              <a:t>Features</a:t>
            </a:r>
          </a:p>
          <a:p>
            <a:pPr lvl="1"/>
            <a:r>
              <a:rPr lang="de-DE" dirty="0"/>
              <a:t>Standard-Dialoge für Ja/Nein, Strings, Zahlen, </a:t>
            </a:r>
            <a:r>
              <a:rPr lang="de-DE" dirty="0" err="1"/>
              <a:t>Enumerations</a:t>
            </a:r>
            <a:endParaRPr lang="de-DE" dirty="0"/>
          </a:p>
          <a:p>
            <a:pPr lvl="1"/>
            <a:r>
              <a:rPr lang="de-DE" dirty="0"/>
              <a:t>Standard-Dialoge für LUIS-Integration</a:t>
            </a:r>
          </a:p>
          <a:p>
            <a:pPr lvl="1"/>
            <a:r>
              <a:rPr lang="de-DE" dirty="0" err="1"/>
              <a:t>FormFlow</a:t>
            </a:r>
            <a:r>
              <a:rPr lang="de-DE" dirty="0"/>
              <a:t>: Erzeugen eines Bots auf Basis einer C#-Klasse </a:t>
            </a:r>
          </a:p>
          <a:p>
            <a:endParaRPr lang="de-AT" dirty="0"/>
          </a:p>
          <a:p>
            <a:endParaRPr lang="de-DE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506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2" y="877330"/>
            <a:ext cx="3059176" cy="505006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2182994"/>
            <a:ext cx="2438740" cy="2438740"/>
          </a:xfrm>
          <a:prstGeom prst="rect">
            <a:avLst/>
          </a:prstGeom>
        </p:spPr>
      </p:pic>
      <p:sp>
        <p:nvSpPr>
          <p:cNvPr id="10" name="Wolke 9"/>
          <p:cNvSpPr/>
          <p:nvPr/>
        </p:nvSpPr>
        <p:spPr>
          <a:xfrm>
            <a:off x="4683211" y="1456174"/>
            <a:ext cx="4411362" cy="389237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3855308" y="3402363"/>
            <a:ext cx="6190735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435149" y="2718487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>
                <a:solidFill>
                  <a:srgbClr val="C00000"/>
                </a:solidFill>
              </a:rPr>
              <a:t>REST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572134"/>
            <a:ext cx="2438740" cy="24387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3793854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3048000" y="281711"/>
            <a:ext cx="6096000" cy="170815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sz="1200" dirty="0">
                <a:latin typeface="Consolas" panose="020B0609020204030204" pitchFamily="49" charset="0"/>
              </a:rPr>
              <a:t>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conversationId</a:t>
            </a:r>
            <a:r>
              <a:rPr lang="de-AT" sz="1200" dirty="0">
                <a:latin typeface="Consolas" panose="020B0609020204030204" pitchFamily="49" charset="0"/>
              </a:rPr>
              <a:t>": "cdb8b790",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language</a:t>
            </a:r>
            <a:r>
              <a:rPr lang="de-AT" sz="1200" dirty="0">
                <a:latin typeface="Consolas" panose="020B0609020204030204" pitchFamily="49" charset="0"/>
              </a:rPr>
              <a:t>": "de-DE",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text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Please</a:t>
            </a:r>
            <a:r>
              <a:rPr lang="de-AT" sz="1200" dirty="0">
                <a:latin typeface="Consolas" panose="020B0609020204030204" pitchFamily="49" charset="0"/>
              </a:rPr>
              <a:t> </a:t>
            </a:r>
            <a:r>
              <a:rPr lang="de-AT" sz="1200" dirty="0" err="1">
                <a:latin typeface="Consolas" panose="020B0609020204030204" pitchFamily="49" charset="0"/>
              </a:rPr>
              <a:t>enter</a:t>
            </a:r>
            <a:r>
              <a:rPr lang="de-AT" sz="1200" dirty="0">
                <a:latin typeface="Consolas" panose="020B0609020204030204" pitchFamily="49" charset="0"/>
              </a:rPr>
              <a:t> a </a:t>
            </a:r>
            <a:r>
              <a:rPr lang="de-AT" sz="1200" dirty="0" err="1">
                <a:latin typeface="Consolas" panose="020B0609020204030204" pitchFamily="49" charset="0"/>
              </a:rPr>
              <a:t>value</a:t>
            </a:r>
            <a:r>
              <a:rPr lang="de-AT" sz="1200" dirty="0">
                <a:latin typeface="Consolas" panose="020B0609020204030204" pitchFamily="49" charset="0"/>
              </a:rPr>
              <a:t> </a:t>
            </a:r>
            <a:r>
              <a:rPr lang="de-AT" sz="1200" dirty="0" err="1">
                <a:latin typeface="Consolas" panose="020B0609020204030204" pitchFamily="49" charset="0"/>
              </a:rPr>
              <a:t>for</a:t>
            </a:r>
            <a:r>
              <a:rPr lang="de-AT" sz="1200" dirty="0">
                <a:latin typeface="Consolas" panose="020B0609020204030204" pitchFamily="49" charset="0"/>
              </a:rPr>
              <a:t> </a:t>
            </a:r>
            <a:r>
              <a:rPr lang="de-AT" sz="1200" dirty="0" err="1">
                <a:latin typeface="Consolas" panose="020B0609020204030204" pitchFamily="49" charset="0"/>
              </a:rPr>
              <a:t>force</a:t>
            </a:r>
            <a:r>
              <a:rPr lang="de-AT" sz="1200" dirty="0">
                <a:latin typeface="Consolas" panose="020B0609020204030204" pitchFamily="49" charset="0"/>
              </a:rPr>
              <a:t>: (in Newton)",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attachments</a:t>
            </a:r>
            <a:r>
              <a:rPr lang="de-AT" sz="1200" dirty="0">
                <a:latin typeface="Consolas" panose="020B0609020204030204" pitchFamily="49" charset="0"/>
              </a:rPr>
              <a:t>": [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actions</a:t>
            </a:r>
            <a:r>
              <a:rPr lang="de-AT" sz="1200" dirty="0">
                <a:latin typeface="Consolas" panose="020B0609020204030204" pitchFamily="49" charset="0"/>
              </a:rPr>
              <a:t>": []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],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from</a:t>
            </a:r>
            <a:r>
              <a:rPr lang="de-AT" sz="1200" dirty="0">
                <a:latin typeface="Consolas" panose="020B0609020204030204" pitchFamily="49" charset="0"/>
              </a:rPr>
              <a:t>":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name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plungerbot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channelId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emulator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address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plungerbot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isBot</a:t>
            </a:r>
            <a:r>
              <a:rPr lang="de-AT" sz="1200" dirty="0">
                <a:latin typeface="Consolas" panose="020B0609020204030204" pitchFamily="49" charset="0"/>
              </a:rPr>
              <a:t>": </a:t>
            </a:r>
            <a:r>
              <a:rPr lang="de-AT" sz="1200" dirty="0" err="1">
                <a:latin typeface="Consolas" panose="020B0609020204030204" pitchFamily="49" charset="0"/>
              </a:rPr>
              <a:t>true</a:t>
            </a:r>
            <a:endParaRPr lang="de-AT" sz="1200" dirty="0">
              <a:latin typeface="Consolas" panose="020B0609020204030204" pitchFamily="49" charset="0"/>
            </a:endParaRPr>
          </a:p>
          <a:p>
            <a:r>
              <a:rPr lang="de-AT" sz="1200" dirty="0">
                <a:latin typeface="Consolas" panose="020B0609020204030204" pitchFamily="49" charset="0"/>
              </a:rPr>
              <a:t>  },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to</a:t>
            </a:r>
            <a:r>
              <a:rPr lang="de-AT" sz="1200" dirty="0">
                <a:latin typeface="Consolas" panose="020B0609020204030204" pitchFamily="49" charset="0"/>
              </a:rPr>
              <a:t>":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name</a:t>
            </a:r>
            <a:r>
              <a:rPr lang="de-AT" sz="1200" dirty="0">
                <a:latin typeface="Consolas" panose="020B0609020204030204" pitchFamily="49" charset="0"/>
              </a:rPr>
              <a:t>": "User1",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channelId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emulator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address</a:t>
            </a:r>
            <a:r>
              <a:rPr lang="de-AT" sz="1200" dirty="0">
                <a:latin typeface="Consolas" panose="020B0609020204030204" pitchFamily="49" charset="0"/>
              </a:rPr>
              <a:t>": "User1",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isBot</a:t>
            </a:r>
            <a:r>
              <a:rPr lang="de-AT" sz="1200" dirty="0">
                <a:latin typeface="Consolas" panose="020B0609020204030204" pitchFamily="49" charset="0"/>
              </a:rPr>
              <a:t>": </a:t>
            </a:r>
            <a:r>
              <a:rPr lang="de-AT" sz="1200" dirty="0" err="1">
                <a:latin typeface="Consolas" panose="020B0609020204030204" pitchFamily="49" charset="0"/>
              </a:rPr>
              <a:t>false</a:t>
            </a:r>
            <a:endParaRPr lang="de-AT" sz="1200" dirty="0">
              <a:latin typeface="Consolas" panose="020B0609020204030204" pitchFamily="49" charset="0"/>
            </a:endParaRPr>
          </a:p>
          <a:p>
            <a:r>
              <a:rPr lang="de-AT" sz="1200" dirty="0">
                <a:latin typeface="Consolas" panose="020B0609020204030204" pitchFamily="49" charset="0"/>
              </a:rPr>
              <a:t>  },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replyToMessageId</a:t>
            </a:r>
            <a:r>
              <a:rPr lang="de-AT" sz="1200" dirty="0">
                <a:latin typeface="Consolas" panose="020B0609020204030204" pitchFamily="49" charset="0"/>
              </a:rPr>
              <a:t>": "5d5ee8b046c247b093c6f7e181adc532",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participants</a:t>
            </a:r>
            <a:r>
              <a:rPr lang="de-AT" sz="1200" dirty="0">
                <a:latin typeface="Consolas" panose="020B0609020204030204" pitchFamily="49" charset="0"/>
              </a:rPr>
              <a:t>": [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name</a:t>
            </a:r>
            <a:r>
              <a:rPr lang="de-AT" sz="1200" dirty="0">
                <a:latin typeface="Consolas" panose="020B0609020204030204" pitchFamily="49" charset="0"/>
              </a:rPr>
              <a:t>": "User1",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channelId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emulator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address</a:t>
            </a:r>
            <a:r>
              <a:rPr lang="de-AT" sz="1200" dirty="0">
                <a:latin typeface="Consolas" panose="020B0609020204030204" pitchFamily="49" charset="0"/>
              </a:rPr>
              <a:t>": "User1"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name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plungerbot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channelId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emulator</a:t>
            </a:r>
            <a:r>
              <a:rPr lang="de-AT" sz="1200" dirty="0">
                <a:latin typeface="Consolas" panose="020B0609020204030204" pitchFamily="49" charset="0"/>
              </a:rPr>
              <a:t>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  "</a:t>
            </a:r>
            <a:r>
              <a:rPr lang="de-AT" sz="1200" dirty="0" err="1">
                <a:latin typeface="Consolas" panose="020B0609020204030204" pitchFamily="49" charset="0"/>
              </a:rPr>
              <a:t>address</a:t>
            </a:r>
            <a:r>
              <a:rPr lang="de-AT" sz="1200" dirty="0">
                <a:latin typeface="Consolas" panose="020B0609020204030204" pitchFamily="49" charset="0"/>
              </a:rPr>
              <a:t>": "</a:t>
            </a:r>
            <a:r>
              <a:rPr lang="de-AT" sz="1200" dirty="0" err="1">
                <a:latin typeface="Consolas" panose="020B0609020204030204" pitchFamily="49" charset="0"/>
              </a:rPr>
              <a:t>plungerbot</a:t>
            </a:r>
            <a:r>
              <a:rPr lang="de-AT" sz="1200" dirty="0">
                <a:latin typeface="Consolas" panose="020B0609020204030204" pitchFamily="49" charset="0"/>
              </a:rPr>
              <a:t>"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],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totalParticipants</a:t>
            </a:r>
            <a:r>
              <a:rPr lang="de-AT" sz="1200" dirty="0">
                <a:latin typeface="Consolas" panose="020B0609020204030204" pitchFamily="49" charset="0"/>
              </a:rPr>
              <a:t>": 2,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channelMessageId</a:t>
            </a:r>
            <a:r>
              <a:rPr lang="de-AT" sz="1200" dirty="0">
                <a:latin typeface="Consolas" panose="020B0609020204030204" pitchFamily="49" charset="0"/>
              </a:rPr>
              <a:t>": "0b9a335dd25745178ad22e217f883665",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channelConversationId</a:t>
            </a:r>
            <a:r>
              <a:rPr lang="de-AT" sz="1200" dirty="0">
                <a:latin typeface="Consolas" panose="020B0609020204030204" pitchFamily="49" charset="0"/>
              </a:rPr>
              <a:t>": "02",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"</a:t>
            </a:r>
            <a:r>
              <a:rPr lang="de-AT" sz="1200" dirty="0" err="1">
                <a:latin typeface="Consolas" panose="020B0609020204030204" pitchFamily="49" charset="0"/>
              </a:rPr>
              <a:t>botPerUserInConversationData</a:t>
            </a:r>
            <a:r>
              <a:rPr lang="de-AT" sz="1200" dirty="0">
                <a:latin typeface="Consolas" panose="020B0609020204030204" pitchFamily="49" charset="0"/>
              </a:rPr>
              <a:t>": {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  "</a:t>
            </a:r>
            <a:r>
              <a:rPr lang="de-AT" sz="1200" dirty="0" err="1">
                <a:latin typeface="Consolas" panose="020B0609020204030204" pitchFamily="49" charset="0"/>
              </a:rPr>
              <a:t>DialogState</a:t>
            </a:r>
            <a:r>
              <a:rPr lang="de-AT" sz="1200" dirty="0">
                <a:latin typeface="Consolas" panose="020B0609020204030204" pitchFamily="49" charset="0"/>
              </a:rPr>
              <a:t>": "H4sIAAAAAAAEAO1c3W/b1hWXLIoSFafe2hXZsLZR0yKIY1uV/O0uKSbbdaPGdtzITQZ4nnJFXcmMKdIjL5Mp7dCt7YAFaLuuT0Ufhm0Pe9jbHvZUoEOB7d/YgL2sGPqw/yA755KUZVsfpCraUmAZOqYo8t5zf+fjd+4lqVA4FAo9ghf+x9fwEIgfrSmyoZt6maUWdXhbilqixnjyFjVMRdeuZlKT8JceTy5ZKrMMelWjFjOIOp7csIqqIl+ntU19l2pXpzLF8tT8zCwpTc1O06mZKHbzRbhp86mcxqihEdVMrShF6Mn+dyeztdX8+GWFqHrFbDjP3rNJzN3xZFBD2N5GhKImI/JurExkphu1iPDFUL5mMlpNLemqSmUGXZip16hGDUVOrSomaz2MI8POrRikSvtv3EG2TTxikwdAiao8IIjwWB7ApzkNbKHJdLG2Wdujecsw9AphdOxG8S4Y4iYtU4PC12g1fEsRFAIIAbdODffN2kYMxYICCJrRgqk8oPHCPbtVgPhLr5Her8ht8WCPx6Uo/Is47yg6T/AOi6lSwCMi5x0XfVNTWO1Ag9d07JW7tQgihmqG+In4/tugw88HFkMRRyGBSAg40E6IoJmEZcKIxI9AFIezpkmrRbW2DkMNh8JxMQEH/cMzFyFCK3a67z+g0NzimUCZO+aLufvXn1zOFu4ThQnC8RDPZ0Meu7kNSt2Z7DPcxreccLNHNp6smrJuqEpxv/</a:t>
            </a:r>
            <a:r>
              <a:rPr lang="de-AT" sz="1200" dirty="0" err="1">
                <a:latin typeface="Consolas" panose="020B0609020204030204" pitchFamily="49" charset="0"/>
              </a:rPr>
              <a:t>HpVBr</a:t>
            </a:r>
            <a:r>
              <a:rPr lang="de-AT" sz="1200" dirty="0">
                <a:latin typeface="Consolas" panose="020B0609020204030204" pitchFamily="49" charset="0"/>
              </a:rPr>
              <a:t>/</a:t>
            </a:r>
            <a:r>
              <a:rPr lang="de-AT" sz="1200" dirty="0" err="1">
                <a:latin typeface="Consolas" panose="020B0609020204030204" pitchFamily="49" charset="0"/>
              </a:rPr>
              <a:t>OjdenJsjM</a:t>
            </a:r>
            <a:r>
              <a:rPr lang="de-AT" sz="1200" dirty="0">
                <a:latin typeface="Consolas" panose="020B0609020204030204" pitchFamily="49" charset="0"/>
              </a:rPr>
              <a:t>/LMbGZhapqm5xdso/BAH0ZxFhMYRnusvmsEd0kHdn0bdw07eU56EpPy2VOYO8IsGNRkgkZpKSJccDpbpipFt22SRcc8orkODdat+BQa42uYUfg5Gykrdo+oFi0UQvEhh8SiI4+BTTdUS6tQg7erMzPlfIZT6180duTRvpqlqsdn06fRIP8Fm37tzBSjGICfD7hlDja9pGsaRWZIrVHTJBV6uO/6AY29Z7yZqzkVHYfpzqHpvmowXRizJdZQ4vdA/N0ro6MN+7r8kbD8ETD7eIAS68O4+32MEaNCWTpWpWxHL6UjQiTtwRrud69qzKj9rgWO7RAZ29yxtN2b1LTsWino7P+S0wFUJs5MF1y9CtbNaWW9yQil7yOsz6B4FrF9eoCxDToL+8b2OYT1PIokYnvuhLBtNUX0g+2J51Hf4D+PuF9A8QKCj37uGzksRgUGhX+cOBNL0bbHk/Y/nBO4U84n9nfh7DNhGww3z5Ya2wyHh8LhsH8rii/6KZTAcv1Ix0GmP04O4kWsMp2gsfdcAtHvqVscRU9DoyWizwyAvlhkiAbvKuIhpfEq5TIO8dkuQplHIQbSgeUdaUmFoORbeaWiERxBor41mbCbxHD8lrPUmzUqoK/GzDC+QpH4WUcRPGhrWxp1KwwJXUZMgfinu3K8uWNQUlK0SgqhNrkEkL2uvfHquNXh7Yy6vZ1Er7jkeZHPuZzSRU8tAr+bZNFEsRygCHodcMrtUfElAPnLaHuQ/aLcX0kv0JX57pxjMADqreMFmg5HcTErEcZ6D+sMMf0YUHWQ1bRNzJNHqHq6R9QXpO7izD5Vnx8Afbuh6llcQ8A5C9K1NFPnRbSP+DKIr055sbfpqYUHAEP+4JQhTxnyWBgyyCzkMOTzLkNe8bO23KcMeaJrIjZhvnKEQn8IYuAXfMTsPsdeeBwG1A0JLyIJv+CScLZOwmhhcQXE/05JuLcZsIOLABm/</a:t>
            </a:r>
            <a:r>
              <a:rPr lang="de-AT" sz="1200" dirty="0" err="1">
                <a:latin typeface="Consolas" panose="020B0609020204030204" pitchFamily="49" charset="0"/>
              </a:rPr>
              <a:t>BrD</a:t>
            </a:r>
            <a:r>
              <a:rPr lang="de-AT" sz="1200" dirty="0">
                <a:latin typeface="Consolas" panose="020B0609020204030204" pitchFamily="49" charset="0"/>
              </a:rPr>
              <a:t>/+5SMT8k4cDI+0XRls7Vw+YQuWHzUId0v7RBFG1vV9T17T19eWLuGuTqH4nUQw9dBZL9xISXMnpBJnjtcHK5airm/73o3CK0iOGso1pHuF09oaA9beNuKblRXVP0+39h3tL67yngDEdxA8QZWDNfcEvsmiFZjcyPJLo+yZWYn2uAvz2weKVhvgei3gBdvg1JnHHDMmiYnork+VBOrykQWKESmJaoxwUOQDrkxF37drSxv1ytLNIX4YxAfh9uUOMkGXFpweZ0K7Q0gJ0Z/xjoSZxZv1yRFlTa5ULANav3r5NU6jmXkVTeCf+I/goNftb3TEMEi6QmriUVopoPzijIc85TzGTPykl7dUymjieha57PR7UfWyC5taOA7eIgbqGMmNe4pMvV0k9bF5ibB9rjI221hpxhzUgkFxaBbd4MORyMhehKOXVRA/LGtdzcZeXBe3no18i4o+p/+UfQ41qxuuOG4C+LP/sKxD5aIqkcYV2+TVk6g6BH3eHDaiNwELlPu0VIiutFfWuJTN2LBZJAREoUi6oF9SwXgXYUp1IwX9D3+YFmiUIYv8nigEIkIwrkWWl33Vu7+1Q02/8+u8Xy0ppcoTC9fRTVrgK5erVKtxDsIcpJ82YPhbtiAYZpskSEOHM4hrd/z+tN6YjVBRD949OiRjz6b34suWbjxhpuj9+qFEUaMWAPxp7ap75APB5f2Oi9UPQBl32+3Pnh8yvbFUkbJW7QNHZhcupNK/3NK35O4t9DN3kZPxjrBY4HB79KvYoALEx3O4Gkgy5ihFK2GKPo5toCh1CpL4V3XI0tElS2Vq4u3SkUhkGQqZMGp4hsGGBEsAqkucrFFG4dOx8SnO/isQ249VFkv62BS2uPK2mzSX4O2TpLE5whvYVLoCWMc9xgR1+i7kAc92uFgDsSzcWklkUgImFEHlHfaPqo8352+9QeE3wntv4Z/ASJnY9QD80UtPyyId0QmVonJNgwosZmwDjlZyDO6F7sGltGNmrixQ0xqSriPn3FmRaFqKaftWcwUhJAgDEUmO/SWLd3DJx9LfI/dEeKQ9noaKoX9c/</a:t>
            </a:r>
            <a:r>
              <a:rPr lang="de-AT" sz="1200" dirty="0" err="1">
                <a:latin typeface="Consolas" panose="020B0609020204030204" pitchFamily="49" charset="0"/>
              </a:rPr>
              <a:t>DeaeNNefyZhYboyGlsarLHwYHWmvKqOWrNAbQt</a:t>
            </a:r>
            <a:r>
              <a:rPr lang="de-AT" sz="1200" dirty="0">
                <a:latin typeface="Consolas" panose="020B0609020204030204" pitchFamily="49" charset="0"/>
              </a:rPr>
              <a:t>/7mXnw9wqdaCGQ9eq3Y+5yHjapXeDmY8yMa3A1g7l37JJ1K49S6K91C8z/e95U6ufsWXnTpYaNGtu12yPZYljwSfqIu/bkOT4kMcUl29RPhtt4h8WJ/o4/niB7gm0GGUOdxqMwtP1vu5NCp+6AU3t8VAsWpUixddUawu/BcmMb4rtzySt4qmbCi8Yoe+wmH8VvwIxItz81PT5TSZmUjL8uTE9AzNTCzQGTJRLC6QcmZhtlgmZfE3cGQyTRYWJufAFUl6flouz5P5qRk4ZmGKZuSFuclyjCd195dxhNnuKIL/XAx6eZdJ9dwVe/uV3UJhEbIhhDVP2N+9smgxBvnm8BfhyF+6J+jm2tg9Bf1ovvgxiLENlUJ6TVK8/JkkSV6FJGHejG+Zvpy8pGjJdXof9BmVfsvrGhAnzSF2bUEMg9QO1RYxLA/iyDHSJ4438erqPde3+E91ZHzzD3erKpR0/k89OsPls1wVGqu6T4nuOh+4lncbPkQxOf++U1bZ9x70SOz5Tmasvs3LjmAzDqIa5f1Ib2pVwuQdWorlKWMqLT2xpBJDKSsyj09TCEcif+jBgMzgLwC2c/ND1UYgVyE+6/7Xktojma0WlYqlWwFjGPjPgikQJQPgS83XuHB+hxl1AOmj7dxu2r+u9Xndpw3zupFPnHQdDx16xT49UCn4Ynq7Q+zuzP8BEqPHLo5PAAA="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  }</a:t>
            </a:r>
          </a:p>
          <a:p>
            <a:r>
              <a:rPr lang="de-AT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7723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0065 -1.0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877576" y="4645244"/>
            <a:ext cx="35942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713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23" y="1171707"/>
            <a:ext cx="4605897" cy="5686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418693" y="1981200"/>
                <a:ext cx="261161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AT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AT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AT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93" y="1981200"/>
                <a:ext cx="2611618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3418693" y="2824561"/>
                <a:ext cx="2611618" cy="796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AT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AT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93" y="2824561"/>
                <a:ext cx="2611618" cy="7963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418693" y="3877305"/>
                <a:ext cx="2611618" cy="80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AT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de-AT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93" y="3877305"/>
                <a:ext cx="2611618" cy="8017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/>
          <p:cNvGrpSpPr/>
          <p:nvPr/>
        </p:nvGrpSpPr>
        <p:grpSpPr>
          <a:xfrm>
            <a:off x="901938" y="1981200"/>
            <a:ext cx="1725287" cy="4556906"/>
            <a:chOff x="502418" y="355548"/>
            <a:chExt cx="2391508" cy="6316558"/>
          </a:xfrm>
        </p:grpSpPr>
        <p:sp>
          <p:nvSpPr>
            <p:cNvPr id="10" name="Flussdiagramm: Magnetplattenspeicher 9"/>
            <p:cNvSpPr/>
            <p:nvPr/>
          </p:nvSpPr>
          <p:spPr>
            <a:xfrm>
              <a:off x="502418" y="2381460"/>
              <a:ext cx="2391508" cy="4290646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" name="Flussdiagramm: Magnetplattenspeicher 10"/>
            <p:cNvSpPr/>
            <p:nvPr/>
          </p:nvSpPr>
          <p:spPr>
            <a:xfrm>
              <a:off x="900165" y="355548"/>
              <a:ext cx="1596013" cy="3146068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Plungerzylinder</a:t>
            </a:r>
            <a:endParaRPr lang="de-AT" dirty="0"/>
          </a:p>
        </p:txBody>
      </p:sp>
      <p:sp>
        <p:nvSpPr>
          <p:cNvPr id="14" name="Textfeld 13"/>
          <p:cNvSpPr txBox="1"/>
          <p:nvPr/>
        </p:nvSpPr>
        <p:spPr>
          <a:xfrm>
            <a:off x="7395667" y="1906833"/>
            <a:ext cx="466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i="1" dirty="0" err="1"/>
              <a:t>Calculate</a:t>
            </a:r>
            <a:r>
              <a:rPr lang="de-AT" sz="3600" i="1" dirty="0"/>
              <a:t> </a:t>
            </a:r>
            <a:r>
              <a:rPr lang="de-AT" sz="3600" i="1" dirty="0" err="1"/>
              <a:t>force</a:t>
            </a:r>
            <a:r>
              <a:rPr lang="de-AT" sz="3600" i="1" dirty="0"/>
              <a:t> </a:t>
            </a:r>
            <a:r>
              <a:rPr lang="de-AT" sz="3600" i="1" dirty="0" err="1"/>
              <a:t>for</a:t>
            </a:r>
            <a:r>
              <a:rPr lang="de-AT" sz="3600" i="1" dirty="0"/>
              <a:t> a=100 </a:t>
            </a:r>
            <a:r>
              <a:rPr lang="de-AT" sz="3600" i="1" dirty="0" err="1"/>
              <a:t>and</a:t>
            </a:r>
            <a:r>
              <a:rPr lang="de-AT" sz="3600" i="1" dirty="0"/>
              <a:t> p=10.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395667" y="1906833"/>
            <a:ext cx="415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i="1" dirty="0" err="1"/>
              <a:t>Calculate</a:t>
            </a:r>
            <a:r>
              <a:rPr lang="de-AT" sz="3600" i="1" dirty="0"/>
              <a:t> </a:t>
            </a:r>
            <a:r>
              <a:rPr lang="de-AT" sz="3600" i="1" dirty="0" err="1"/>
              <a:t>force</a:t>
            </a:r>
            <a:r>
              <a:rPr lang="de-AT" sz="3600" i="1" dirty="0"/>
              <a:t> </a:t>
            </a:r>
            <a:r>
              <a:rPr lang="de-AT" sz="3600" i="1" dirty="0" err="1"/>
              <a:t>for</a:t>
            </a:r>
            <a:r>
              <a:rPr lang="de-AT" sz="3600" i="1" dirty="0"/>
              <a:t> a=100 mm² </a:t>
            </a:r>
            <a:r>
              <a:rPr lang="de-AT" sz="3600" i="1" dirty="0" err="1"/>
              <a:t>and</a:t>
            </a:r>
            <a:r>
              <a:rPr lang="de-AT" sz="3600" i="1" dirty="0"/>
              <a:t> p=10 N.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7395667" y="1906833"/>
            <a:ext cx="415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i="1" dirty="0" err="1"/>
              <a:t>Calculate</a:t>
            </a:r>
            <a:r>
              <a:rPr lang="de-AT" sz="3600" i="1" dirty="0"/>
              <a:t> </a:t>
            </a:r>
            <a:r>
              <a:rPr lang="de-AT" sz="3600" i="1" dirty="0" err="1"/>
              <a:t>force</a:t>
            </a:r>
            <a:r>
              <a:rPr lang="de-AT" sz="3600" i="1" dirty="0"/>
              <a:t> </a:t>
            </a:r>
            <a:r>
              <a:rPr lang="de-AT" sz="3600" i="1" dirty="0" err="1"/>
              <a:t>for</a:t>
            </a:r>
            <a:r>
              <a:rPr lang="de-AT" sz="3600" i="1" dirty="0"/>
              <a:t> r=10 cm </a:t>
            </a:r>
            <a:r>
              <a:rPr lang="de-AT" sz="3600" i="1" dirty="0" err="1"/>
              <a:t>and</a:t>
            </a:r>
            <a:r>
              <a:rPr lang="de-AT" sz="3600" i="1" dirty="0"/>
              <a:t> </a:t>
            </a:r>
            <a:br>
              <a:rPr lang="de-AT" sz="3600" i="1" dirty="0"/>
            </a:br>
            <a:r>
              <a:rPr lang="de-AT" sz="3600" i="1" dirty="0"/>
              <a:t>p=10 N.</a:t>
            </a:r>
          </a:p>
        </p:txBody>
      </p:sp>
    </p:spTree>
    <p:extLst>
      <p:ext uri="{BB962C8B-B14F-4D97-AF65-F5344CB8AC3E}">
        <p14:creationId xmlns:p14="http://schemas.microsoft.com/office/powerpoint/2010/main" val="26054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4" grpId="1"/>
      <p:bldP spid="15" grpId="0"/>
      <p:bldP spid="15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Bot Directory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8424" cy="4351338"/>
          </a:xfrm>
        </p:spPr>
        <p:txBody>
          <a:bodyPr/>
          <a:lstStyle/>
          <a:p>
            <a:r>
              <a:rPr lang="de-AT" dirty="0"/>
              <a:t>Registrierung unter</a:t>
            </a:r>
            <a:br>
              <a:rPr lang="de-AT" dirty="0"/>
            </a:br>
            <a:r>
              <a:rPr lang="de-AT" dirty="0">
                <a:hlinkClick r:id="rId2"/>
              </a:rPr>
              <a:t>http://dev.botframework.com</a:t>
            </a:r>
            <a:endParaRPr lang="de-AT" dirty="0"/>
          </a:p>
          <a:p>
            <a:r>
              <a:rPr lang="de-AT" dirty="0"/>
              <a:t>Endpunkt-Adresse</a:t>
            </a:r>
          </a:p>
          <a:p>
            <a:r>
              <a:rPr lang="de-AT" dirty="0"/>
              <a:t>Möglichkeit zur Veröffentlichung im Bot Directory</a:t>
            </a:r>
          </a:p>
          <a:p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21" y="1825625"/>
            <a:ext cx="5798879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Bot Connector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61" y="3294062"/>
            <a:ext cx="1333500" cy="133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333500" cy="1333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61" y="1825625"/>
            <a:ext cx="1333500" cy="1333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22" y="1825625"/>
            <a:ext cx="1333500" cy="13335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22" y="3294062"/>
            <a:ext cx="1333500" cy="13335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4062"/>
            <a:ext cx="1333500" cy="13335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83" y="1825625"/>
            <a:ext cx="1333500" cy="13335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83" y="3294062"/>
            <a:ext cx="1333500" cy="13335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10" y="160866"/>
            <a:ext cx="4000000" cy="660317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10" y="33453"/>
            <a:ext cx="7764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Cognitive</a:t>
            </a:r>
            <a:r>
              <a:rPr lang="de-AT" dirty="0"/>
              <a:t> 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625"/>
            <a:ext cx="12192000" cy="6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Cognitive</a:t>
            </a:r>
            <a:r>
              <a:rPr lang="de-AT" dirty="0"/>
              <a:t> Services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967468" y="1690688"/>
            <a:ext cx="3333750" cy="2243167"/>
            <a:chOff x="967468" y="1690688"/>
            <a:chExt cx="3333750" cy="22431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468" y="1690688"/>
              <a:ext cx="3333750" cy="1666875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967468" y="3357562"/>
              <a:ext cx="3333750" cy="576293"/>
            </a:xfrm>
            <a:prstGeom prst="rect">
              <a:avLst/>
            </a:prstGeom>
            <a:solidFill>
              <a:srgbClr val="02806E"/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de-AT" sz="2800" dirty="0">
                  <a:solidFill>
                    <a:schemeClr val="bg1"/>
                  </a:solidFill>
                </a:rPr>
                <a:t>VISION</a:t>
              </a: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493759" y="1690688"/>
            <a:ext cx="3333750" cy="2243166"/>
            <a:chOff x="4493759" y="1690688"/>
            <a:chExt cx="3333750" cy="2243166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3759" y="1690688"/>
              <a:ext cx="3333750" cy="1666875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4493759" y="3357561"/>
              <a:ext cx="3333750" cy="576293"/>
            </a:xfrm>
            <a:prstGeom prst="rect">
              <a:avLst/>
            </a:prstGeom>
            <a:solidFill>
              <a:srgbClr val="02806E"/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de-AT" sz="2800" dirty="0">
                  <a:solidFill>
                    <a:schemeClr val="bg1"/>
                  </a:solidFill>
                </a:rPr>
                <a:t>SPEECH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8020050" y="1690687"/>
            <a:ext cx="3333750" cy="2243166"/>
            <a:chOff x="8020050" y="1690687"/>
            <a:chExt cx="3333750" cy="224316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050" y="1690687"/>
              <a:ext cx="3333750" cy="1666875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8020050" y="3357560"/>
              <a:ext cx="3333750" cy="576293"/>
            </a:xfrm>
            <a:prstGeom prst="rect">
              <a:avLst/>
            </a:prstGeom>
            <a:solidFill>
              <a:srgbClr val="02806E"/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de-AT" sz="2800" dirty="0">
                  <a:solidFill>
                    <a:schemeClr val="bg1"/>
                  </a:solidFill>
                </a:rPr>
                <a:t>LANGUAGE</a:t>
              </a: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967468" y="4215356"/>
            <a:ext cx="3333750" cy="2243168"/>
            <a:chOff x="967468" y="4215356"/>
            <a:chExt cx="3333750" cy="2243168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68" y="4215356"/>
              <a:ext cx="3333750" cy="1666875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967468" y="5882231"/>
              <a:ext cx="3333750" cy="576293"/>
            </a:xfrm>
            <a:prstGeom prst="rect">
              <a:avLst/>
            </a:prstGeom>
            <a:solidFill>
              <a:srgbClr val="02806E"/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de-AT" sz="2800" dirty="0">
                  <a:solidFill>
                    <a:schemeClr val="bg1"/>
                  </a:solidFill>
                </a:rPr>
                <a:t>KNOWLEDGE</a:t>
              </a: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4493759" y="4215356"/>
            <a:ext cx="3333750" cy="2243168"/>
            <a:chOff x="4493759" y="4215356"/>
            <a:chExt cx="3333750" cy="22431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759" y="4215356"/>
              <a:ext cx="3333750" cy="1666875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4493759" y="5882231"/>
              <a:ext cx="3333750" cy="576293"/>
            </a:xfrm>
            <a:prstGeom prst="rect">
              <a:avLst/>
            </a:prstGeom>
            <a:solidFill>
              <a:srgbClr val="02806E"/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de-AT" sz="2800" dirty="0">
                  <a:solidFill>
                    <a:schemeClr val="bg1"/>
                  </a:solidFill>
                </a:rPr>
                <a:t>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8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96900" cy="74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956917"/>
            <a:ext cx="746864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LUIS</a:t>
            </a:r>
            <a:br>
              <a:rPr lang="de-AT" dirty="0"/>
            </a:br>
            <a:r>
              <a:rPr lang="de-AT" sz="3200" dirty="0"/>
              <a:t>(Language Understanding Intelligent Service)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Sprache verstehen</a:t>
            </a:r>
          </a:p>
          <a:p>
            <a:pPr lvl="1"/>
            <a:r>
              <a:rPr lang="de-DE" dirty="0"/>
              <a:t>Welche Aktion?</a:t>
            </a:r>
          </a:p>
          <a:p>
            <a:pPr lvl="1"/>
            <a:r>
              <a:rPr lang="de-DE" dirty="0"/>
              <a:t>Welche Daten?</a:t>
            </a:r>
          </a:p>
          <a:p>
            <a:r>
              <a:rPr lang="de-DE" dirty="0"/>
              <a:t>Derzeit nicht auf deutsch verfügbar</a:t>
            </a:r>
          </a:p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Kosten</a:t>
            </a:r>
          </a:p>
          <a:p>
            <a:pPr lvl="1"/>
            <a:r>
              <a:rPr lang="de-DE" dirty="0"/>
              <a:t>100.000 Transaktionen pro Monat kostenlos</a:t>
            </a:r>
          </a:p>
          <a:p>
            <a:pPr lvl="1"/>
            <a:r>
              <a:rPr lang="de-DE" dirty="0"/>
              <a:t>10 Transaktionen/Sekunde: 0,75 $ pro 1000 Transaktionen</a:t>
            </a:r>
            <a:endParaRPr lang="de-AT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99" y="1825625"/>
            <a:ext cx="6061075" cy="40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8" y="0"/>
            <a:ext cx="11241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Resümee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3594" cy="4351338"/>
          </a:xfrm>
        </p:spPr>
        <p:txBody>
          <a:bodyPr/>
          <a:lstStyle/>
          <a:p>
            <a:r>
              <a:rPr lang="de-DE" dirty="0"/>
              <a:t>Das Ende von 0 und 1.</a:t>
            </a:r>
          </a:p>
          <a:p>
            <a:r>
              <a:rPr lang="de-DE" dirty="0"/>
              <a:t>Software muss intelligent sein.</a:t>
            </a:r>
          </a:p>
          <a:p>
            <a:pPr lvl="1"/>
            <a:r>
              <a:rPr lang="de-DE" dirty="0" err="1"/>
              <a:t>Cognitive</a:t>
            </a:r>
            <a:r>
              <a:rPr lang="de-DE" dirty="0"/>
              <a:t> Services</a:t>
            </a:r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lvl="1"/>
            <a:r>
              <a:rPr lang="de-DE" dirty="0"/>
              <a:t>Sprachverständnis vs. ID-Vergleich</a:t>
            </a:r>
          </a:p>
          <a:p>
            <a:r>
              <a:rPr lang="de-DE" dirty="0"/>
              <a:t>Ein neues User Interface.</a:t>
            </a:r>
          </a:p>
          <a:p>
            <a:pPr lvl="1"/>
            <a:r>
              <a:rPr lang="de-DE" dirty="0"/>
              <a:t>Wie gestaltet man CUI?</a:t>
            </a:r>
          </a:p>
          <a:p>
            <a:pPr lvl="1"/>
            <a:r>
              <a:rPr lang="de-DE" dirty="0"/>
              <a:t>Wo kann es sinnvoll eingesetzt werden?</a:t>
            </a:r>
            <a:endParaRPr lang="de-AT" dirty="0"/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94" y="1408112"/>
            <a:ext cx="4895306" cy="33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33529" y="3928904"/>
            <a:ext cx="9339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Grüß‘ Bot: Das Microsoft Bot Framework</a:t>
            </a:r>
          </a:p>
          <a:p>
            <a:r>
              <a:rPr lang="de-DE" sz="3200" dirty="0"/>
              <a:t>//</a:t>
            </a:r>
            <a:r>
              <a:rPr lang="de-DE" sz="3200" dirty="0" err="1"/>
              <a:t>build</a:t>
            </a:r>
            <a:r>
              <a:rPr lang="de-DE" sz="3200" dirty="0"/>
              <a:t> 2016 Zusammenfassung | Microsoft Österreich</a:t>
            </a:r>
            <a:endParaRPr lang="de-AT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733529" y="5206719"/>
            <a:ext cx="3904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Roman Schacherl, softaware gmbh</a:t>
            </a:r>
          </a:p>
          <a:p>
            <a:r>
              <a:rPr lang="de-DE" sz="2000" dirty="0"/>
              <a:t>MVP Windows </a:t>
            </a:r>
            <a:r>
              <a:rPr lang="de-DE" sz="2000" dirty="0" err="1"/>
              <a:t>Platform</a:t>
            </a:r>
            <a:endParaRPr lang="de-AT" sz="20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8404678" y="512467"/>
            <a:ext cx="3318340" cy="1218584"/>
            <a:chOff x="5385288" y="954593"/>
            <a:chExt cx="5925748" cy="2176095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5288" y="954593"/>
              <a:ext cx="5214815" cy="97185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2147" y="2239428"/>
              <a:ext cx="3019852" cy="44563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2147" y="2685058"/>
              <a:ext cx="3768889" cy="44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2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0640" cy="7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5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0"/>
            <a:ext cx="10017760" cy="635830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6303666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http://gamingafter40.blogspot.co.at/2013/11/adventure-of-week-cloak-of-death-1984.html</a:t>
            </a:r>
          </a:p>
        </p:txBody>
      </p:sp>
    </p:spTree>
    <p:extLst>
      <p:ext uri="{BB962C8B-B14F-4D97-AF65-F5344CB8AC3E}">
        <p14:creationId xmlns:p14="http://schemas.microsoft.com/office/powerpoint/2010/main" val="2407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3714750" cy="61436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06" y="0"/>
            <a:ext cx="504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Conversational</a:t>
            </a:r>
            <a:r>
              <a:rPr lang="de-AT" dirty="0"/>
              <a:t> User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Sprache ist natürlich</a:t>
            </a:r>
          </a:p>
          <a:p>
            <a:r>
              <a:rPr lang="de-AT" dirty="0"/>
              <a:t>Fun-Faktor vs. echter Vorteil</a:t>
            </a:r>
          </a:p>
          <a:p>
            <a:r>
              <a:rPr lang="de-AT" dirty="0"/>
              <a:t>Gesprochene und geschriebene Sprache</a:t>
            </a:r>
          </a:p>
          <a:p>
            <a:r>
              <a:rPr lang="de-AT" dirty="0"/>
              <a:t>Qualität der Erkennung ist entscheidend</a:t>
            </a:r>
          </a:p>
          <a:p>
            <a:pPr lvl="1"/>
            <a:r>
              <a:rPr lang="de-AT" dirty="0"/>
              <a:t>Kann die Grammatik eingeschränkt werden?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98" y="4462720"/>
            <a:ext cx="6269366" cy="20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0"/>
            <a:ext cx="10017760" cy="635830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6303666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http://gamingafter40.blogspot.co.at/2013/11/adventure-of-week-cloak-of-death-1984.html</a:t>
            </a:r>
          </a:p>
        </p:txBody>
      </p:sp>
    </p:spTree>
    <p:extLst>
      <p:ext uri="{BB962C8B-B14F-4D97-AF65-F5344CB8AC3E}">
        <p14:creationId xmlns:p14="http://schemas.microsoft.com/office/powerpoint/2010/main" val="42444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oftaware">
      <a:dk1>
        <a:srgbClr val="000000"/>
      </a:dk1>
      <a:lt1>
        <a:sysClr val="window" lastClr="FFFFFF"/>
      </a:lt1>
      <a:dk2>
        <a:srgbClr val="498532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oftawar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Office PowerPoint</Application>
  <PresentationFormat>Breitbild</PresentationFormat>
  <Paragraphs>113</Paragraphs>
  <Slides>24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Segoe UI Light</vt:lpstr>
      <vt:lpstr>Segoe UI Semibold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Conversational User Interfaces</vt:lpstr>
      <vt:lpstr>PowerPoint-Präsentation</vt:lpstr>
      <vt:lpstr>Agenda</vt:lpstr>
      <vt:lpstr>Bot Builder SDK</vt:lpstr>
      <vt:lpstr>PowerPoint-Präsentation</vt:lpstr>
      <vt:lpstr>PowerPoint-Präsentation</vt:lpstr>
      <vt:lpstr>PowerPoint-Präsentation</vt:lpstr>
      <vt:lpstr>Plungerzylinder</vt:lpstr>
      <vt:lpstr>Bot Directory</vt:lpstr>
      <vt:lpstr>Bot Connector</vt:lpstr>
      <vt:lpstr>Cognitive Services</vt:lpstr>
      <vt:lpstr>Cognitive Services</vt:lpstr>
      <vt:lpstr>PowerPoint-Präsentation</vt:lpstr>
      <vt:lpstr>LUIS (Language Understanding Intelligent Service)</vt:lpstr>
      <vt:lpstr>PowerPoint-Präsentation</vt:lpstr>
      <vt:lpstr>Resümee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Schacherl</dc:creator>
  <cp:lastModifiedBy>Roman Schacherl</cp:lastModifiedBy>
  <cp:revision>180</cp:revision>
  <dcterms:created xsi:type="dcterms:W3CDTF">2014-03-26T13:30:21Z</dcterms:created>
  <dcterms:modified xsi:type="dcterms:W3CDTF">2017-09-26T16:25:13Z</dcterms:modified>
</cp:coreProperties>
</file>